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8" r:id="rId3"/>
    <p:sldId id="260" r:id="rId4"/>
    <p:sldId id="262" r:id="rId5"/>
    <p:sldId id="257" r:id="rId6"/>
    <p:sldId id="259" r:id="rId7"/>
    <p:sldId id="307" r:id="rId8"/>
    <p:sldId id="308" r:id="rId9"/>
    <p:sldId id="309" r:id="rId10"/>
    <p:sldId id="261" r:id="rId11"/>
    <p:sldId id="316" r:id="rId12"/>
    <p:sldId id="317" r:id="rId13"/>
    <p:sldId id="263" r:id="rId14"/>
    <p:sldId id="310" r:id="rId15"/>
    <p:sldId id="311" r:id="rId16"/>
    <p:sldId id="312" r:id="rId17"/>
    <p:sldId id="313" r:id="rId18"/>
    <p:sldId id="314" r:id="rId19"/>
    <p:sldId id="315" r:id="rId20"/>
    <p:sldId id="268" r:id="rId21"/>
  </p:sldIdLst>
  <p:sldSz cx="9144000" cy="5143500" type="screen16x9"/>
  <p:notesSz cx="17348200" cy="9753600"/>
  <p:embeddedFontLst>
    <p:embeddedFont>
      <p:font typeface="Barlow Semi Condensed Light" panose="00000406000000000000" pitchFamily="2" charset="0"/>
      <p:regular r:id="rId23"/>
      <p:bold r:id="rId24"/>
      <p:italic r:id="rId25"/>
      <p:boldItalic r:id="rId26"/>
    </p:embeddedFont>
    <p:embeddedFont>
      <p:font typeface="BenchNine" panose="020B0604020202020204" charset="0"/>
      <p:regular r:id="rId27"/>
      <p:bold r:id="rId28"/>
    </p:embeddedFont>
    <p:embeddedFont>
      <p:font typeface="Joti One" panose="020B0604020202020204" charset="0"/>
      <p:regular r:id="rId29"/>
    </p:embeddedFont>
    <p:embeddedFont>
      <p:font typeface="Roboto Slab Light" pitchFamily="2" charset="0"/>
      <p:regular r:id="rId30"/>
    </p:embeddedFont>
    <p:embeddedFont>
      <p:font typeface="Sue Ellen Francisco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286C6-F13E-4A7A-9FD4-1762ACE7F4D7}">
  <a:tblStyle styleId="{202286C6-F13E-4A7A-9FD4-1762ACE7F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0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08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325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926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9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239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32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08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5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03c035efb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03c035efb_0_207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4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40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TITLE &amp; LIST">
  <p:cSld name="CUSTOM_6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12675" y="1079600"/>
            <a:ext cx="7718700" cy="352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30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27" name="Google Shape;27;p3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2480101" y="388280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329730" y="496497"/>
            <a:ext cx="8562814" cy="4347320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712675" y="2294246"/>
            <a:ext cx="7718700" cy="22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65938" y="481772"/>
            <a:ext cx="1999760" cy="1577995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29730" y="162020"/>
            <a:ext cx="8628146" cy="4650615"/>
            <a:chOff x="329730" y="162020"/>
            <a:chExt cx="8628146" cy="4650615"/>
          </a:xfrm>
        </p:grpSpPr>
        <p:sp>
          <p:nvSpPr>
            <p:cNvPr id="94" name="Google Shape;94;p8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6000" y="3186925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794700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2"/>
          </p:nvPr>
        </p:nvSpPr>
        <p:spPr>
          <a:xfrm>
            <a:off x="5085212" y="3186917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 idx="3"/>
          </p:nvPr>
        </p:nvSpPr>
        <p:spPr>
          <a:xfrm>
            <a:off x="5783912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329730" y="281345"/>
            <a:ext cx="8562814" cy="4661127"/>
            <a:chOff x="329730" y="281345"/>
            <a:chExt cx="8562814" cy="4661127"/>
          </a:xfrm>
        </p:grpSpPr>
        <p:sp>
          <p:nvSpPr>
            <p:cNvPr id="106" name="Google Shape;106;p9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48" name="Google Shape;148;p13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xabay.com/en/attention-warning-exclamation-mark-148478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04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0" y="3028763"/>
            <a:ext cx="91440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2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Sue Ellen Francisco" panose="020B0604020202020204" charset="0"/>
              </a:rPr>
              <a:t>Créez une landing page avec Javascript</a:t>
            </a:r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350" name="Google Shape;350;p2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147837" y="54855"/>
            <a:ext cx="4999332" cy="1176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>
                <a:solidFill>
                  <a:schemeClr val="lt2"/>
                </a:solidFill>
              </a:rPr>
              <a:t>LE RESULTAT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bandicam 2022-12-22 00-56-37-327">
            <a:hlinkClick r:id="" action="ppaction://media"/>
            <a:extLst>
              <a:ext uri="{FF2B5EF4-FFF2-40B4-BE49-F238E27FC236}">
                <a16:creationId xmlns:a16="http://schemas.microsoft.com/office/drawing/2014/main" id="{699D863E-00D8-686F-9599-CD59B2728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8671" y="994810"/>
            <a:ext cx="6214567" cy="3533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147837" y="54855"/>
            <a:ext cx="4999332" cy="1176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>
                <a:solidFill>
                  <a:schemeClr val="lt2"/>
                </a:solidFill>
              </a:rPr>
              <a:t>LE RESULTAT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74EC7FB1-7165-E285-AAD5-61413EA7499E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Maquette / Code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385A4D-FCC8-CB62-AD54-C30344D9F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" t="3772" r="25723" b="1804"/>
          <a:stretch/>
        </p:blipFill>
        <p:spPr>
          <a:xfrm>
            <a:off x="986" y="883335"/>
            <a:ext cx="4293701" cy="30599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B38B19-54E3-1C2B-BCD7-3FD2C9A675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1" t="5011" r="38139" b="4030"/>
          <a:stretch/>
        </p:blipFill>
        <p:spPr>
          <a:xfrm>
            <a:off x="4061841" y="1164599"/>
            <a:ext cx="5081174" cy="30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147837" y="54855"/>
            <a:ext cx="4999332" cy="1176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>
                <a:solidFill>
                  <a:schemeClr val="lt2"/>
                </a:solidFill>
              </a:rPr>
              <a:t>LE RESULTAT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74EC7FB1-7165-E285-AAD5-61413EA7499E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Maquette / Code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6B123F-6C9F-1BBA-794B-8100082B2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62" t="2736" r="930" b="28168"/>
          <a:stretch/>
        </p:blipFill>
        <p:spPr>
          <a:xfrm>
            <a:off x="712672" y="874406"/>
            <a:ext cx="1911772" cy="34591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1042F52-6E9C-4886-BE84-FE25248BE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632" y="1083142"/>
            <a:ext cx="1678889" cy="33131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D2CF4D-4455-8E14-D271-B678E8568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97" y="320229"/>
            <a:ext cx="2055821" cy="42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6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2;p30">
            <a:extLst>
              <a:ext uri="{FF2B5EF4-FFF2-40B4-BE49-F238E27FC236}">
                <a16:creationId xmlns:a16="http://schemas.microsoft.com/office/drawing/2014/main" id="{F1BA42B1-BF0A-3661-E927-991CBFA2A8B6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Ajout d’un fichier J.S pour le formulaire et d’une div pour la confirmation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62D928C-B7CA-0A38-3D39-EF67B3240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7949"/>
            <a:ext cx="9144000" cy="36276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CFA35D-AA51-ADAD-9EFB-EF0A6F6734B0}"/>
              </a:ext>
            </a:extLst>
          </p:cNvPr>
          <p:cNvSpPr/>
          <p:nvPr/>
        </p:nvSpPr>
        <p:spPr>
          <a:xfrm>
            <a:off x="2643962" y="2526361"/>
            <a:ext cx="6152707" cy="86611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381319-47B3-3AF3-E692-DD1D3E98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" y="454875"/>
            <a:ext cx="7725600" cy="3841790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Variable pour les validations (négatif à la base) et ciblage des éléments</a:t>
            </a:r>
          </a:p>
        </p:txBody>
      </p:sp>
    </p:spTree>
    <p:extLst>
      <p:ext uri="{BB962C8B-B14F-4D97-AF65-F5344CB8AC3E}">
        <p14:creationId xmlns:p14="http://schemas.microsoft.com/office/powerpoint/2010/main" val="54480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79BDE8-B4DA-AA2F-3128-E8A5E54C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410"/>
            <a:ext cx="7908216" cy="3962211"/>
          </a:xfrm>
          <a:prstGeom prst="rect">
            <a:avLst/>
          </a:prstGeom>
        </p:spPr>
      </p:pic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4176000" y="36599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sur l’élément, conditions pour la validation, ajout d’un message en cas d’erreur </a:t>
            </a:r>
          </a:p>
        </p:txBody>
      </p:sp>
    </p:spTree>
    <p:extLst>
      <p:ext uri="{BB962C8B-B14F-4D97-AF65-F5344CB8AC3E}">
        <p14:creationId xmlns:p14="http://schemas.microsoft.com/office/powerpoint/2010/main" val="9132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6EEDE8-F10A-2801-7FB3-B5782C75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8" y="640706"/>
            <a:ext cx="7401958" cy="3162741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3715200" y="31055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des l’élément, Validation en cas d’une sélection</a:t>
            </a:r>
          </a:p>
        </p:txBody>
      </p:sp>
    </p:spTree>
    <p:extLst>
      <p:ext uri="{BB962C8B-B14F-4D97-AF65-F5344CB8AC3E}">
        <p14:creationId xmlns:p14="http://schemas.microsoft.com/office/powerpoint/2010/main" val="3682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34BC5F-DE71-C00F-B8DA-B55287BC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22" y="0"/>
            <a:ext cx="6066377" cy="5143500"/>
          </a:xfrm>
          <a:prstGeom prst="rect">
            <a:avLst/>
          </a:prstGeom>
        </p:spPr>
      </p:pic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E8254CE7-8086-0184-C692-466E366AF9EC}"/>
              </a:ext>
            </a:extLst>
          </p:cNvPr>
          <p:cNvSpPr txBox="1">
            <a:spLocks/>
          </p:cNvSpPr>
          <p:nvPr/>
        </p:nvSpPr>
        <p:spPr>
          <a:xfrm>
            <a:off x="4082400" y="7203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La validation est mise dans un tableau qui est vérifié par </a:t>
            </a:r>
            <a:r>
              <a:rPr lang="fr-FR" sz="3200" dirty="0" err="1">
                <a:solidFill>
                  <a:srgbClr val="FFFF00"/>
                </a:solidFill>
              </a:rPr>
              <a:t>some</a:t>
            </a:r>
            <a:r>
              <a:rPr lang="fr-FR" sz="3200" dirty="0">
                <a:solidFill>
                  <a:srgbClr val="FFFF00"/>
                </a:solidFill>
              </a:rPr>
              <a:t>() et </a:t>
            </a:r>
            <a:r>
              <a:rPr lang="fr-FR" sz="3200" dirty="0" err="1">
                <a:solidFill>
                  <a:srgbClr val="FFFF00"/>
                </a:solidFill>
              </a:rPr>
              <a:t>every</a:t>
            </a:r>
            <a:r>
              <a:rPr lang="fr-FR" sz="320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7" name="Google Shape;472;p30">
            <a:extLst>
              <a:ext uri="{FF2B5EF4-FFF2-40B4-BE49-F238E27FC236}">
                <a16:creationId xmlns:a16="http://schemas.microsoft.com/office/drawing/2014/main" id="{DC299FDD-0CFF-AFEC-822C-65AAAF0E578B}"/>
              </a:ext>
            </a:extLst>
          </p:cNvPr>
          <p:cNvSpPr txBox="1">
            <a:spLocks/>
          </p:cNvSpPr>
          <p:nvPr/>
        </p:nvSpPr>
        <p:spPr>
          <a:xfrm>
            <a:off x="4374213" y="33927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Si tout est valide on affiche un message de confirmation</a:t>
            </a:r>
          </a:p>
        </p:txBody>
      </p:sp>
    </p:spTree>
    <p:extLst>
      <p:ext uri="{BB962C8B-B14F-4D97-AF65-F5344CB8AC3E}">
        <p14:creationId xmlns:p14="http://schemas.microsoft.com/office/powerpoint/2010/main" val="2649222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bandicam 2022-12-24 22-00-42-960">
            <a:hlinkClick r:id="" action="ppaction://media"/>
            <a:extLst>
              <a:ext uri="{FF2B5EF4-FFF2-40B4-BE49-F238E27FC236}">
                <a16:creationId xmlns:a16="http://schemas.microsoft.com/office/drawing/2014/main" id="{971CA861-93C7-B64A-1F89-E4A54AF7D9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44" end="537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91" y="98233"/>
            <a:ext cx="7434808" cy="4577005"/>
          </a:xfrm>
          <a:prstGeom prst="rect">
            <a:avLst/>
          </a:prstGeom>
        </p:spPr>
      </p:pic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922476" y="2648941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LE RESULTAT !</a:t>
            </a:r>
            <a:endParaRPr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572000" y="950400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Finalisation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5518B820-E828-1C0A-3BDC-6EF5567D71A1}"/>
              </a:ext>
            </a:extLst>
          </p:cNvPr>
          <p:cNvSpPr txBox="1">
            <a:spLocks/>
          </p:cNvSpPr>
          <p:nvPr/>
        </p:nvSpPr>
        <p:spPr>
          <a:xfrm>
            <a:off x="5063761" y="2456917"/>
            <a:ext cx="3877872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2400" b="0" i="0" dirty="0">
                <a:solidFill>
                  <a:srgbClr val="FFFF00"/>
                </a:solidFill>
                <a:effectLst/>
                <a:latin typeface="Sue Ellen Francisco" panose="020B0604020202020204" charset="0"/>
              </a:rPr>
              <a:t> Lier les labels aux entrées dans le HTML en utilisant les attributs "for" et "id" dans le code existant.</a:t>
            </a:r>
            <a:endParaRPr lang="fr-FR" sz="3200" dirty="0">
              <a:solidFill>
                <a:srgbClr val="FFFF00"/>
              </a:solidFill>
              <a:latin typeface="Sue Ellen Francisco" panose="020B0604020202020204" charset="0"/>
            </a:endParaRPr>
          </a:p>
        </p:txBody>
      </p:sp>
      <p:pic>
        <p:nvPicPr>
          <p:cNvPr id="3" name="bandicam 2022-12-19 03-34-53-857">
            <a:hlinkClick r:id="" action="ppaction://media"/>
            <a:extLst>
              <a:ext uri="{FF2B5EF4-FFF2-40B4-BE49-F238E27FC236}">
                <a16:creationId xmlns:a16="http://schemas.microsoft.com/office/drawing/2014/main" id="{D4222884-77D8-BB09-D371-374B30FDC7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1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025" y="232231"/>
            <a:ext cx="4000568" cy="44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0" y="1997713"/>
            <a:ext cx="9144000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INSTRUCTIONS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 </a:t>
            </a:r>
            <a:r>
              <a:rPr lang="en" sz="18000" dirty="0">
                <a:solidFill>
                  <a:schemeClr val="accent3"/>
                </a:solidFill>
              </a:rPr>
              <a:t>Merci</a:t>
            </a:r>
            <a:endParaRPr sz="18000" dirty="0">
              <a:solidFill>
                <a:schemeClr val="accent3"/>
              </a:solidFill>
            </a:endParaRPr>
          </a:p>
        </p:txBody>
      </p:sp>
      <p:grpSp>
        <p:nvGrpSpPr>
          <p:cNvPr id="778" name="Google Shape;778;p39"/>
          <p:cNvGrpSpPr/>
          <p:nvPr/>
        </p:nvGrpSpPr>
        <p:grpSpPr>
          <a:xfrm>
            <a:off x="4989805" y="-19098"/>
            <a:ext cx="1077480" cy="3792801"/>
            <a:chOff x="3341163" y="-296155"/>
            <a:chExt cx="506501" cy="1782918"/>
          </a:xfrm>
        </p:grpSpPr>
        <p:sp>
          <p:nvSpPr>
            <p:cNvPr id="779" name="Google Shape;779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6571830" y="-1392498"/>
            <a:ext cx="1077480" cy="3792801"/>
            <a:chOff x="3341163" y="-296155"/>
            <a:chExt cx="506501" cy="1782918"/>
          </a:xfrm>
        </p:grpSpPr>
        <p:sp>
          <p:nvSpPr>
            <p:cNvPr id="800" name="Google Shape;800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1372941" y="57148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-466146" y="1346148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TESTER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1372941" y="15209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LA CONFIRMATION D’ENVOIE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-466146" y="610033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3"/>
          </p:nvPr>
        </p:nvSpPr>
        <p:spPr>
          <a:xfrm>
            <a:off x="3879941" y="1424169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DES MESSAGES DE VALIDATION OU D’ERREUR</a:t>
            </a:r>
            <a:endParaRPr dirty="0"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 idx="5"/>
          </p:nvPr>
        </p:nvSpPr>
        <p:spPr>
          <a:xfrm>
            <a:off x="3848168" y="39626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448190" y="2710231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3654455" y="436037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271298" y="638737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1"/>
          <p:cNvSpPr txBox="1">
            <a:spLocks noGrp="1"/>
          </p:cNvSpPr>
          <p:nvPr>
            <p:ph type="title" idx="14"/>
          </p:nvPr>
        </p:nvSpPr>
        <p:spPr>
          <a:xfrm>
            <a:off x="1468094" y="2710231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9"/>
          </p:nvPr>
        </p:nvSpPr>
        <p:spPr>
          <a:xfrm>
            <a:off x="1452751" y="3738135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IMPLEMENTER LES ENTREES DU FORMULAIRE</a:t>
            </a:r>
            <a:endParaRPr dirty="0"/>
          </a:p>
        </p:txBody>
      </p: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oogle Shape;525;p31">
            <a:extLst>
              <a:ext uri="{FF2B5EF4-FFF2-40B4-BE49-F238E27FC236}">
                <a16:creationId xmlns:a16="http://schemas.microsoft.com/office/drawing/2014/main" id="{15E37842-F650-F741-BA36-C06B8691B564}"/>
              </a:ext>
            </a:extLst>
          </p:cNvPr>
          <p:cNvGrpSpPr/>
          <p:nvPr/>
        </p:nvGrpSpPr>
        <p:grpSpPr>
          <a:xfrm>
            <a:off x="7751042" y="3803420"/>
            <a:ext cx="125147" cy="109194"/>
            <a:chOff x="1129997" y="1785758"/>
            <a:chExt cx="560442" cy="489002"/>
          </a:xfrm>
        </p:grpSpPr>
        <p:sp>
          <p:nvSpPr>
            <p:cNvPr id="11" name="Google Shape;526;p31">
              <a:extLst>
                <a:ext uri="{FF2B5EF4-FFF2-40B4-BE49-F238E27FC236}">
                  <a16:creationId xmlns:a16="http://schemas.microsoft.com/office/drawing/2014/main" id="{FA3A90DC-7BAD-981A-0E80-B3261EB4168F}"/>
                </a:ext>
              </a:extLst>
            </p:cNvPr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7;p31">
              <a:extLst>
                <a:ext uri="{FF2B5EF4-FFF2-40B4-BE49-F238E27FC236}">
                  <a16:creationId xmlns:a16="http://schemas.microsoft.com/office/drawing/2014/main" id="{5C4D61F7-20C3-1EAD-0213-F5F04F5FA6E7}"/>
                </a:ext>
              </a:extLst>
            </p:cNvPr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35;p31">
            <a:extLst>
              <a:ext uri="{FF2B5EF4-FFF2-40B4-BE49-F238E27FC236}">
                <a16:creationId xmlns:a16="http://schemas.microsoft.com/office/drawing/2014/main" id="{F558CEC3-1D51-0563-6B09-82496058B4A8}"/>
              </a:ext>
            </a:extLst>
          </p:cNvPr>
          <p:cNvSpPr txBox="1">
            <a:spLocks/>
          </p:cNvSpPr>
          <p:nvPr/>
        </p:nvSpPr>
        <p:spPr>
          <a:xfrm>
            <a:off x="4156855" y="2957942"/>
            <a:ext cx="2512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Sue Ellen Francisco"/>
              <a:buNone/>
              <a:defRPr sz="58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536;p31">
            <a:extLst>
              <a:ext uri="{FF2B5EF4-FFF2-40B4-BE49-F238E27FC236}">
                <a16:creationId xmlns:a16="http://schemas.microsoft.com/office/drawing/2014/main" id="{214C8A16-A738-42F9-FB1A-080640DBE205}"/>
              </a:ext>
            </a:extLst>
          </p:cNvPr>
          <p:cNvSpPr txBox="1">
            <a:spLocks/>
          </p:cNvSpPr>
          <p:nvPr/>
        </p:nvSpPr>
        <p:spPr>
          <a:xfrm>
            <a:off x="4258491" y="362253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FERMER LE MODAL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1173B63-ECCF-BB6F-EA17-822981143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056292">
            <a:off x="6908853" y="1417688"/>
            <a:ext cx="1788379" cy="1486874"/>
          </a:xfrm>
          <a:prstGeom prst="rect">
            <a:avLst/>
          </a:prstGeom>
        </p:spPr>
      </p:pic>
      <p:sp>
        <p:nvSpPr>
          <p:cNvPr id="17" name="Google Shape;536;p31">
            <a:extLst>
              <a:ext uri="{FF2B5EF4-FFF2-40B4-BE49-F238E27FC236}">
                <a16:creationId xmlns:a16="http://schemas.microsoft.com/office/drawing/2014/main" id="{08190D0F-5B17-11DF-A582-79B8BD941A6B}"/>
              </a:ext>
            </a:extLst>
          </p:cNvPr>
          <p:cNvSpPr txBox="1">
            <a:spLocks/>
          </p:cNvSpPr>
          <p:nvPr/>
        </p:nvSpPr>
        <p:spPr>
          <a:xfrm rot="21287983">
            <a:off x="6880044" y="3042555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SANS RESPECTER L’ORDRE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3"/>
          <p:cNvSpPr txBox="1">
            <a:spLocks noGrp="1"/>
          </p:cNvSpPr>
          <p:nvPr>
            <p:ph type="subTitle" idx="1"/>
          </p:nvPr>
        </p:nvSpPr>
        <p:spPr>
          <a:xfrm>
            <a:off x="4493909" y="164053"/>
            <a:ext cx="3567800" cy="1230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  <a:br>
              <a:rPr lang="en" dirty="0"/>
            </a:b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fenêtre modale ne ferme pas</a:t>
            </a:r>
          </a:p>
          <a:p>
            <a:pPr marL="241300">
              <a:buClr>
                <a:schemeClr val="dk2"/>
              </a:buClr>
              <a:buFont typeface="Roboto Slab Light"/>
              <a:buChar char="●"/>
            </a:pPr>
            <a:r>
              <a:rPr lang="fr-FR" dirty="0"/>
              <a:t>Il n’y a pas d’onglet accueil dans la maquette</a:t>
            </a:r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endParaRPr dirty="0"/>
          </a:p>
        </p:txBody>
      </p:sp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TESTS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CB7EF3-0C2B-CB63-872A-F86D0EE3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3" y="1394529"/>
            <a:ext cx="3433928" cy="350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76C3C1-81B6-CB1D-BFE6-B9FC11E3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52" y="2592915"/>
            <a:ext cx="4350114" cy="14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124B6DD-BA94-FD8F-8A20-6A661A48B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981" y="2304285"/>
            <a:ext cx="3636000" cy="2021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ndicam 2022-12-17 23-43-12-269">
            <a:hlinkClick r:id="" action="ppaction://media"/>
            <a:extLst>
              <a:ext uri="{FF2B5EF4-FFF2-40B4-BE49-F238E27FC236}">
                <a16:creationId xmlns:a16="http://schemas.microsoft.com/office/drawing/2014/main" id="{E97A8B3E-8120-8059-9E60-70E69D32F7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5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65" y="87368"/>
            <a:ext cx="8057213" cy="4451050"/>
          </a:xfrm>
          <a:prstGeom prst="rect">
            <a:avLst/>
          </a:prstGeom>
        </p:spPr>
      </p:pic>
      <p:sp>
        <p:nvSpPr>
          <p:cNvPr id="9" name="Google Shape;617;p33">
            <a:extLst>
              <a:ext uri="{FF2B5EF4-FFF2-40B4-BE49-F238E27FC236}">
                <a16:creationId xmlns:a16="http://schemas.microsoft.com/office/drawing/2014/main" id="{0BB43AED-ED42-C72B-19EB-F9B67F11BA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3802" y="1411133"/>
            <a:ext cx="3567800" cy="2054737"/>
          </a:xfrm>
          <a:prstGeom prst="rect">
            <a:avLst/>
          </a:prstGeom>
          <a:solidFill>
            <a:schemeClr val="dk1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fenêtre modale ne ferme pas</a:t>
            </a:r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n’y a pas d’onglet accueil dans la maquette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La div en trop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8D59A29-1C4A-CA50-958A-6F9099C5D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" y="896750"/>
            <a:ext cx="8790156" cy="3214559"/>
          </a:xfrm>
          <a:prstGeom prst="rect">
            <a:avLst/>
          </a:prstGeom>
        </p:spPr>
      </p:pic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AD6A4793-9732-2C3F-55C2-496ED569CD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Suppression de la div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Le formulaire est validé</a:t>
            </a:r>
            <a:endParaRPr dirty="0"/>
          </a:p>
        </p:txBody>
      </p:sp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8B30D14-6C18-29A1-47E1-D562FFB3D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31" y="1094000"/>
            <a:ext cx="4208124" cy="35920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F9A81F2-1773-BCC5-3548-BF509E7C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25" y="1234790"/>
            <a:ext cx="51625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DD5B5B56-E609-F550-7685-0A41F6C531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retrait de l’attribut</a:t>
            </a:r>
          </a:p>
        </p:txBody>
      </p:sp>
    </p:spTree>
    <p:extLst>
      <p:ext uri="{BB962C8B-B14F-4D97-AF65-F5344CB8AC3E}">
        <p14:creationId xmlns:p14="http://schemas.microsoft.com/office/powerpoint/2010/main" val="1864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CSS</a:t>
            </a:r>
            <a:br>
              <a:rPr lang="en" dirty="0"/>
            </a:br>
            <a:r>
              <a:rPr lang="en" dirty="0"/>
              <a:t>Le responsive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0150BC-ADB1-1240-26FE-E1AB02C8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1" y="493647"/>
            <a:ext cx="6701986" cy="4430565"/>
          </a:xfrm>
          <a:prstGeom prst="rect">
            <a:avLst/>
          </a:prstGeom>
        </p:spPr>
      </p:pic>
      <p:sp>
        <p:nvSpPr>
          <p:cNvPr id="476" name="Google Shape;476;p30"/>
          <p:cNvSpPr/>
          <p:nvPr/>
        </p:nvSpPr>
        <p:spPr>
          <a:xfrm>
            <a:off x="7688324" y="576593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3891516" y="2974592"/>
            <a:ext cx="5254607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dans le CSS</a:t>
            </a:r>
          </a:p>
        </p:txBody>
      </p:sp>
    </p:spTree>
    <p:extLst>
      <p:ext uri="{BB962C8B-B14F-4D97-AF65-F5344CB8AC3E}">
        <p14:creationId xmlns:p14="http://schemas.microsoft.com/office/powerpoint/2010/main" val="116475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J.S</a:t>
            </a:r>
            <a:br>
              <a:rPr lang="en" dirty="0"/>
            </a:br>
            <a:r>
              <a:rPr lang="en" dirty="0"/>
              <a:t>La fermeture de la fenetre 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J.S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4948D-AE3A-D86D-65F1-4D0CDECF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72" y="993227"/>
            <a:ext cx="7327593" cy="33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54140"/>
      </p:ext>
    </p:extLst>
  </p:cSld>
  <p:clrMapOvr>
    <a:masterClrMapping/>
  </p:clrMapOvr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333</Words>
  <Application>Microsoft Office PowerPoint</Application>
  <PresentationFormat>Affichage à l'écran (16:9)</PresentationFormat>
  <Paragraphs>56</Paragraphs>
  <Slides>20</Slides>
  <Notes>20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BenchNine</vt:lpstr>
      <vt:lpstr>Joti One</vt:lpstr>
      <vt:lpstr>Sue Ellen Francisco</vt:lpstr>
      <vt:lpstr>Barlow Semi Condensed Light</vt:lpstr>
      <vt:lpstr>Roboto Slab Light</vt:lpstr>
      <vt:lpstr>Arial</vt:lpstr>
      <vt:lpstr>Chalkboard Background by Slidesgo</vt:lpstr>
      <vt:lpstr>Projet 04</vt:lpstr>
      <vt:lpstr>LES INSTRUCTIONS</vt:lpstr>
      <vt:lpstr>02</vt:lpstr>
      <vt:lpstr>LES TESTS</vt:lpstr>
      <vt:lpstr>Présentation PowerPoint</vt:lpstr>
      <vt:lpstr>LE CODE HTML La div en trop</vt:lpstr>
      <vt:lpstr>LE CODE HTML Le formulaire est validé</vt:lpstr>
      <vt:lpstr>LE CODE CSS Le responsive</vt:lpstr>
      <vt:lpstr>LE CODE J.S La fermeture de la fenetre </vt:lpstr>
      <vt:lpstr>LE RESULTAT !</vt:lpstr>
      <vt:lpstr>LE RESULTAT !</vt:lpstr>
      <vt:lpstr>LE RESULTAT !</vt:lpstr>
      <vt:lpstr>CODE DU FORMULAIRE</vt:lpstr>
      <vt:lpstr>CODE DU FORMULAIRE</vt:lpstr>
      <vt:lpstr>CODE DU FORMULAIRE</vt:lpstr>
      <vt:lpstr>CODE DU FORMULAIRE</vt:lpstr>
      <vt:lpstr>CODE DU FORMULAIRE</vt:lpstr>
      <vt:lpstr>LE RESULTAT !</vt:lpstr>
      <vt:lpstr>Finalisation</vt:lpstr>
      <vt:lpstr> 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04</dc:title>
  <dc:creator>Kevin Özkaraca</dc:creator>
  <cp:lastModifiedBy>Kevin Özkaraca</cp:lastModifiedBy>
  <cp:revision>30</cp:revision>
  <dcterms:modified xsi:type="dcterms:W3CDTF">2022-12-24T19:04:07Z</dcterms:modified>
</cp:coreProperties>
</file>